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2.gif" ContentType="image/gif"/>
  <Override PartName="/ppt/media/image15.png" ContentType="image/png"/>
  <Override PartName="/ppt/media/image11.gif" ContentType="image/gif"/>
  <Override PartName="/ppt/media/image9.png" ContentType="image/png"/>
  <Override PartName="/ppt/media/image8.png" ContentType="image/png"/>
  <Override PartName="/ppt/media/image14.jpeg" ContentType="image/jpeg"/>
  <Override PartName="/ppt/media/image19.png" ContentType="image/png"/>
  <Override PartName="/ppt/media/image1.png" ContentType="image/png"/>
  <Override PartName="/ppt/media/image18.png" ContentType="image/png"/>
  <Override PartName="/ppt/media/image17.png" ContentType="image/png"/>
  <Override PartName="/ppt/media/image16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13.jpeg" ContentType="image/jpeg"/>
  <Override PartName="/ppt/media/image5.png" ContentType="image/png"/>
  <Override PartName="/ppt/media/image10.png" ContentType="image/png"/>
  <Override PartName="/ppt/media/image6.png" ContentType="image/png"/>
  <Override PartName="/ppt/media/image7.png" ContentType="image/pn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0080625" cy="567055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57120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638040" y="132660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5040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57120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638040" y="3044160"/>
            <a:ext cx="2920680" cy="1568160"/>
          </a:xfrm>
          <a:prstGeom prst="rect">
            <a:avLst/>
          </a:prstGeom>
        </p:spPr>
        <p:txBody>
          <a:bodyPr lIns="0" rIns="0" tIns="0" bIns="0">
            <a:normAutofit fontScale="56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504000" y="74160"/>
            <a:ext cx="9071280" cy="5795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152320" y="304416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50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5152320" y="1326600"/>
            <a:ext cx="442656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504000" y="3044160"/>
            <a:ext cx="9071280" cy="156816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slideLayout" Target="../slideLayouts/slideLayout1.xml"/><Relationship Id="rId13" Type="http://schemas.openxmlformats.org/officeDocument/2006/relationships/slideLayout" Target="../slideLayouts/slideLayout2.xml"/><Relationship Id="rId14" Type="http://schemas.openxmlformats.org/officeDocument/2006/relationships/slideLayout" Target="../slideLayouts/slideLayout3.xml"/><Relationship Id="rId15" Type="http://schemas.openxmlformats.org/officeDocument/2006/relationships/slideLayout" Target="../slideLayouts/slideLayout4.xml"/><Relationship Id="rId16" Type="http://schemas.openxmlformats.org/officeDocument/2006/relationships/slideLayout" Target="../slideLayouts/slideLayout5.xml"/><Relationship Id="rId17" Type="http://schemas.openxmlformats.org/officeDocument/2006/relationships/slideLayout" Target="../slideLayouts/slideLayout6.xml"/><Relationship Id="rId18" Type="http://schemas.openxmlformats.org/officeDocument/2006/relationships/slideLayout" Target="../slideLayouts/slideLayout7.xml"/><Relationship Id="rId19" Type="http://schemas.openxmlformats.org/officeDocument/2006/relationships/slideLayout" Target="../slideLayouts/slideLayout8.xml"/><Relationship Id="rId20" Type="http://schemas.openxmlformats.org/officeDocument/2006/relationships/slideLayout" Target="../slideLayouts/slideLayout9.xml"/><Relationship Id="rId21" Type="http://schemas.openxmlformats.org/officeDocument/2006/relationships/slideLayout" Target="../slideLayouts/slideLayout10.xml"/><Relationship Id="rId22" Type="http://schemas.openxmlformats.org/officeDocument/2006/relationships/slideLayout" Target="../slideLayouts/slideLayout11.xml"/><Relationship Id="rId2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79640" cy="5669640"/>
          </a:xfrm>
          <a:prstGeom prst="rect">
            <a:avLst/>
          </a:prstGeom>
          <a:gradFill rotWithShape="0">
            <a:gsLst>
              <a:gs pos="0">
                <a:srgbClr val="fff5ce"/>
              </a:gs>
              <a:gs pos="100000">
                <a:srgbClr val="ffa418"/>
              </a:gs>
            </a:gsLst>
            <a:lin ang="5400000"/>
          </a:gra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" descr=""/>
          <p:cNvPicPr/>
          <p:nvPr/>
        </p:nvPicPr>
        <p:blipFill>
          <a:blip r:embed="rId2">
            <a:alphaModFix amt="15000"/>
          </a:blip>
          <a:stretch/>
        </p:blipFill>
        <p:spPr>
          <a:xfrm rot="20340000">
            <a:off x="108360" y="1991520"/>
            <a:ext cx="1503360" cy="1191960"/>
          </a:xfrm>
          <a:prstGeom prst="rect">
            <a:avLst/>
          </a:prstGeom>
          <a:ln w="0">
            <a:noFill/>
          </a:ln>
        </p:spPr>
      </p:pic>
      <p:pic>
        <p:nvPicPr>
          <p:cNvPr id="2" name="" descr=""/>
          <p:cNvPicPr/>
          <p:nvPr/>
        </p:nvPicPr>
        <p:blipFill>
          <a:blip r:embed="rId3">
            <a:alphaModFix amt="15000"/>
          </a:blip>
          <a:stretch/>
        </p:blipFill>
        <p:spPr>
          <a:xfrm rot="660000">
            <a:off x="8998920" y="-359280"/>
            <a:ext cx="1799640" cy="2019600"/>
          </a:xfrm>
          <a:prstGeom prst="rect">
            <a:avLst/>
          </a:prstGeom>
          <a:ln w="0">
            <a:noFill/>
          </a:ln>
        </p:spPr>
      </p:pic>
      <p:pic>
        <p:nvPicPr>
          <p:cNvPr id="3" name="" descr=""/>
          <p:cNvPicPr/>
          <p:nvPr/>
        </p:nvPicPr>
        <p:blipFill>
          <a:blip r:embed="rId4">
            <a:alphaModFix amt="15000"/>
          </a:blip>
          <a:stretch/>
        </p:blipFill>
        <p:spPr>
          <a:xfrm rot="20280000">
            <a:off x="6659280" y="1862640"/>
            <a:ext cx="1260360" cy="1110240"/>
          </a:xfrm>
          <a:prstGeom prst="rect">
            <a:avLst/>
          </a:prstGeom>
          <a:ln w="0">
            <a:noFill/>
          </a:ln>
        </p:spPr>
      </p:pic>
      <p:pic>
        <p:nvPicPr>
          <p:cNvPr id="4" name="" descr=""/>
          <p:cNvPicPr/>
          <p:nvPr/>
        </p:nvPicPr>
        <p:blipFill>
          <a:blip r:embed="rId5">
            <a:alphaModFix amt="15000"/>
          </a:blip>
          <a:stretch/>
        </p:blipFill>
        <p:spPr>
          <a:xfrm rot="600000">
            <a:off x="5519160" y="157680"/>
            <a:ext cx="1951560" cy="1547280"/>
          </a:xfrm>
          <a:prstGeom prst="rect">
            <a:avLst/>
          </a:prstGeom>
          <a:ln w="0">
            <a:noFill/>
          </a:ln>
        </p:spPr>
      </p:pic>
      <p:pic>
        <p:nvPicPr>
          <p:cNvPr id="5" name="" descr=""/>
          <p:cNvPicPr/>
          <p:nvPr/>
        </p:nvPicPr>
        <p:blipFill>
          <a:blip r:embed="rId6">
            <a:alphaModFix amt="25000"/>
          </a:blip>
          <a:stretch/>
        </p:blipFill>
        <p:spPr>
          <a:xfrm rot="20940000">
            <a:off x="1799640" y="1980360"/>
            <a:ext cx="2519640" cy="1883880"/>
          </a:xfrm>
          <a:prstGeom prst="rect">
            <a:avLst/>
          </a:prstGeom>
          <a:ln w="0">
            <a:noFill/>
          </a:ln>
        </p:spPr>
      </p:pic>
      <p:pic>
        <p:nvPicPr>
          <p:cNvPr id="6" name="" descr=""/>
          <p:cNvPicPr/>
          <p:nvPr/>
        </p:nvPicPr>
        <p:blipFill>
          <a:blip r:embed="rId7">
            <a:alphaModFix amt="20000"/>
          </a:blip>
          <a:stretch/>
        </p:blipFill>
        <p:spPr>
          <a:xfrm rot="21360000">
            <a:off x="4567680" y="2159640"/>
            <a:ext cx="2451960" cy="2751840"/>
          </a:xfrm>
          <a:prstGeom prst="rect">
            <a:avLst/>
          </a:prstGeom>
          <a:ln w="0">
            <a:noFill/>
          </a:ln>
        </p:spPr>
      </p:pic>
      <p:pic>
        <p:nvPicPr>
          <p:cNvPr id="7" name="" descr=""/>
          <p:cNvPicPr/>
          <p:nvPr/>
        </p:nvPicPr>
        <p:blipFill>
          <a:blip r:embed="rId8">
            <a:alphaModFix amt="30000"/>
          </a:blip>
          <a:stretch/>
        </p:blipFill>
        <p:spPr>
          <a:xfrm rot="21060000">
            <a:off x="253800" y="358920"/>
            <a:ext cx="1185480" cy="1347120"/>
          </a:xfrm>
          <a:prstGeom prst="rect">
            <a:avLst/>
          </a:prstGeom>
          <a:ln w="0">
            <a:noFill/>
          </a:ln>
        </p:spPr>
      </p:pic>
      <p:pic>
        <p:nvPicPr>
          <p:cNvPr id="8" name="" descr=""/>
          <p:cNvPicPr/>
          <p:nvPr/>
        </p:nvPicPr>
        <p:blipFill>
          <a:blip r:embed="rId9">
            <a:alphaModFix amt="40000"/>
          </a:blip>
          <a:stretch/>
        </p:blipFill>
        <p:spPr>
          <a:xfrm rot="1020000">
            <a:off x="358560" y="3793680"/>
            <a:ext cx="1619640" cy="1426680"/>
          </a:xfrm>
          <a:prstGeom prst="rect">
            <a:avLst/>
          </a:prstGeom>
          <a:ln w="0">
            <a:noFill/>
          </a:ln>
        </p:spPr>
      </p:pic>
      <p:pic>
        <p:nvPicPr>
          <p:cNvPr id="9" name="" descr=""/>
          <p:cNvPicPr/>
          <p:nvPr/>
        </p:nvPicPr>
        <p:blipFill>
          <a:blip r:embed="rId10">
            <a:alphaModFix amt="10000"/>
          </a:blip>
          <a:stretch/>
        </p:blipFill>
        <p:spPr>
          <a:xfrm rot="1320000">
            <a:off x="7112880" y="1666800"/>
            <a:ext cx="3959640" cy="2960640"/>
          </a:xfrm>
          <a:prstGeom prst="rect">
            <a:avLst/>
          </a:prstGeom>
          <a:ln w="0">
            <a:noFill/>
          </a:ln>
        </p:spPr>
      </p:pic>
      <p:pic>
        <p:nvPicPr>
          <p:cNvPr id="10" name="" descr=""/>
          <p:cNvPicPr/>
          <p:nvPr/>
        </p:nvPicPr>
        <p:blipFill>
          <a:blip r:embed="rId11">
            <a:alphaModFix amt="10000"/>
          </a:blip>
          <a:stretch/>
        </p:blipFill>
        <p:spPr>
          <a:xfrm rot="180000">
            <a:off x="2340000" y="409320"/>
            <a:ext cx="1932480" cy="170244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74160"/>
            <a:ext cx="9071280" cy="124992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280" cy="3287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12"/>
    <p:sldLayoutId id="2147483650" r:id="rId13"/>
    <p:sldLayoutId id="2147483651" r:id="rId14"/>
    <p:sldLayoutId id="2147483652" r:id="rId15"/>
    <p:sldLayoutId id="2147483653" r:id="rId16"/>
    <p:sldLayoutId id="2147483654" r:id="rId17"/>
    <p:sldLayoutId id="2147483655" r:id="rId18"/>
    <p:sldLayoutId id="2147483656" r:id="rId19"/>
    <p:sldLayoutId id="2147483657" r:id="rId20"/>
    <p:sldLayoutId id="2147483658" r:id="rId21"/>
    <p:sldLayoutId id="2147483659" r:id="rId22"/>
    <p:sldLayoutId id="2147483660" r:id="rId2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file:///home/s2/&#1047;&#1072;&#1075;&#1088;&#1091;&#1079;&#1082;&#1080;/&#1054;&#1052;&#1055;.pptx#&#1057;&#1090;&#1088;&#1072;&#1085;&#1080;&#1094;&#1072; 3" TargetMode="External"/><Relationship Id="rId2" Type="http://schemas.openxmlformats.org/officeDocument/2006/relationships/hyperlink" Target="file:///home/s2/&#1047;&#1072;&#1075;&#1088;&#1091;&#1079;&#1082;&#1080;/&#1054;&#1052;&#1055;.pptx#&#1057;&#1090;&#1088;&#1072;&#1085;&#1080;&#1094;&#1072; 4" TargetMode="External"/><Relationship Id="rId3" Type="http://schemas.openxmlformats.org/officeDocument/2006/relationships/hyperlink" Target="file:///home/s2/&#1047;&#1072;&#1075;&#1088;&#1091;&#1079;&#1082;&#1080;/&#1054;&#1052;&#1055;.pptx#&#1057;&#1090;&#1088;&#1072;&#1085;&#1080;&#1094;&#1072; 5" TargetMode="External"/><Relationship Id="rId4" Type="http://schemas.openxmlformats.org/officeDocument/2006/relationships/hyperlink" Target="file:///home/s2/&#1047;&#1072;&#1075;&#1088;&#1091;&#1079;&#1082;&#1080;/&#1054;&#1052;&#1055;.pptx#&#1057;&#1090;&#1088;&#1072;&#1085;&#1080;&#1094;&#1072; 6" TargetMode="External"/><Relationship Id="rId5" Type="http://schemas.openxmlformats.org/officeDocument/2006/relationships/hyperlink" Target="file:///home/s2/&#1047;&#1072;&#1075;&#1088;&#1091;&#1079;&#1082;&#1080;/&#1054;&#1052;&#1055;.pptx#&#1057;&#1090;&#1088;&#1072;&#1085;&#1080;&#1094;&#1072; 7" TargetMode="External"/><Relationship Id="rId6" Type="http://schemas.openxmlformats.org/officeDocument/2006/relationships/hyperlink" Target="file:///home/s2/&#1047;&#1072;&#1075;&#1088;&#1091;&#1079;&#1082;&#1080;/&#1054;&#1052;&#1055;.pptx#&#1057;&#1090;&#1088;&#1072;&#1085;&#1080;&#1094;&#1072; 8" TargetMode="External"/><Relationship Id="rId7" Type="http://schemas.openxmlformats.org/officeDocument/2006/relationships/hyperlink" Target="file:///home/s2/&#1047;&#1072;&#1075;&#1088;&#1091;&#1079;&#1082;&#1080;/&#1054;&#1052;&#1055;.pptx#&#1057;&#1090;&#1088;&#1072;&#1085;&#1080;&#1094;&#1072; 9" TargetMode="External"/><Relationship Id="rId8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1.gif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hyperlink" Target="file:///home/s2/&#1047;&#1072;&#1075;&#1088;&#1091;&#1079;&#1082;&#1080;/&#1054;&#1052;&#1055;.pptx#&#1057;&#1090;&#1088;&#1072;&#1085;&#1080;&#1094;&#1072; 5" TargetMode="External"/><Relationship Id="rId2" Type="http://schemas.openxmlformats.org/officeDocument/2006/relationships/hyperlink" Target="file:///home/s2/&#1047;&#1072;&#1075;&#1088;&#1091;&#1079;&#1082;&#1080;/&#1054;&#1052;&#1055;.pptx#&#1057;&#1090;&#1088;&#1072;&#1085;&#1080;&#1094;&#1072; 6" TargetMode="External"/><Relationship Id="rId3" Type="http://schemas.openxmlformats.org/officeDocument/2006/relationships/hyperlink" Target="file:///home/s2/&#1047;&#1072;&#1075;&#1088;&#1091;&#1079;&#1082;&#1080;/&#1054;&#1052;&#1055;.pptx#&#1057;&#1090;&#1088;&#1072;&#1085;&#1080;&#1094;&#1072; 7" TargetMode="External"/><Relationship Id="rId4" Type="http://schemas.openxmlformats.org/officeDocument/2006/relationships/image" Target="../media/image12.gif"/><Relationship Id="rId5" Type="http://schemas.openxmlformats.org/officeDocument/2006/relationships/image" Target="../media/image13.jpeg"/><Relationship Id="rId6" Type="http://schemas.openxmlformats.org/officeDocument/2006/relationships/image" Target="../media/image14.jpeg"/><Relationship Id="rId7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file:///home/s2/&#1047;&#1072;&#1075;&#1088;&#1091;&#1079;&#1082;&#1080;/&#1054;&#1052;&#1055;.pptx#&#1057;&#1090;&#1088;&#1072;&#1085;&#1080;&#1094;&#1072; 8" TargetMode="External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Презентация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7561080" y="4428360"/>
            <a:ext cx="2519640" cy="107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algn="r">
              <a:lnSpc>
                <a:spcPts val="1607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200" spc="-1" strike="noStrike">
                <a:latin typeface="Arial"/>
              </a:rPr>
              <a:t>Выполнил: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ts val="1607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200" spc="-1" strike="noStrike">
                <a:latin typeface="Arial"/>
              </a:rPr>
              <a:t>ст. гр. &lt;Группа&gt;</a:t>
            </a:r>
            <a:endParaRPr b="0" lang="ru-RU" sz="2200" spc="-1" strike="noStrike">
              <a:latin typeface="Arial"/>
            </a:endParaRPr>
          </a:p>
          <a:p>
            <a:pPr algn="r">
              <a:lnSpc>
                <a:spcPts val="1607"/>
              </a:lnSpc>
              <a:spcBef>
                <a:spcPts val="1191"/>
              </a:spcBef>
              <a:spcAft>
                <a:spcPts val="992"/>
              </a:spcAft>
            </a:pPr>
            <a:r>
              <a:rPr b="0" lang="ru-RU" sz="2200" spc="-1" strike="noStrike">
                <a:latin typeface="Arial"/>
              </a:rPr>
              <a:t>&lt;ФИО&gt;</a:t>
            </a:r>
            <a:endParaRPr b="0" lang="ru-RU" sz="2200" spc="-1" strike="noStrike"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493440" y="5149800"/>
            <a:ext cx="3093120" cy="4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400" spc="-1" strike="noStrike">
                <a:latin typeface="Arial"/>
              </a:rPr>
              <a:t>г. Михайловка, 2021</a:t>
            </a:r>
            <a:endParaRPr b="0" lang="ru-RU" sz="2400" spc="-1" strike="noStrike">
              <a:latin typeface="Arial"/>
            </a:endParaRPr>
          </a:p>
        </p:txBody>
      </p:sp>
      <p:sp>
        <p:nvSpPr>
          <p:cNvPr id="52" name=""/>
          <p:cNvSpPr/>
          <p:nvPr/>
        </p:nvSpPr>
        <p:spPr>
          <a:xfrm>
            <a:off x="504000" y="1326600"/>
            <a:ext cx="9071280" cy="65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algn="ctr">
              <a:lnSpc>
                <a:spcPct val="100000"/>
              </a:lnSpc>
              <a:spcBef>
                <a:spcPts val="1417"/>
              </a:spcBef>
            </a:pPr>
            <a:r>
              <a:rPr b="0" lang="ru-RU" sz="3200" spc="-1" strike="noStrike">
                <a:latin typeface="Arial"/>
              </a:rPr>
              <a:t>На тему: «Оружие массового поражения»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504000" y="236196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Спасибо за внимание!</a:t>
            </a:r>
            <a:endParaRPr b="0" lang="ru-RU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91" dur="indefinite" restart="never" nodeType="tmRoot">
          <p:childTnLst>
            <p:seq>
              <p:cTn id="192" dur="indefinite" nodeType="mainSeq"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nodeType="afterEffect" fill="hold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7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199" dur="500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"/>
          <p:cNvSpPr/>
          <p:nvPr/>
        </p:nvSpPr>
        <p:spPr>
          <a:xfrm>
            <a:off x="504000" y="10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Оглавление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4" name=""/>
          <p:cNvSpPr/>
          <p:nvPr/>
        </p:nvSpPr>
        <p:spPr>
          <a:xfrm>
            <a:off x="504000" y="786600"/>
            <a:ext cx="9071280" cy="443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Определение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3 типа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Ядерное оружие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4"/>
              </a:rPr>
              <a:t>Биологическое оружие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5"/>
              </a:rPr>
              <a:t>Химическое оружие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6"/>
              </a:rPr>
              <a:t>Женевский протокол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7"/>
              </a:rPr>
              <a:t>Страны имеющие ядерное оружие</a:t>
            </a:r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 fill="hold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7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500" fill="hold"/>
                                        <p:tgtEl>
                                          <p:spTgt spid="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500" fill="hold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"/>
          <p:cNvSpPr/>
          <p:nvPr/>
        </p:nvSpPr>
        <p:spPr>
          <a:xfrm>
            <a:off x="504000" y="226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Определение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6" name=""/>
          <p:cNvSpPr/>
          <p:nvPr/>
        </p:nvSpPr>
        <p:spPr>
          <a:xfrm>
            <a:off x="504000" y="1326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4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highlight>
                  <a:srgbClr val="ffff00"/>
                </a:highlight>
                <a:latin typeface="Arial"/>
              </a:rPr>
              <a:t>Оружие массового поражения</a:t>
            </a:r>
            <a:r>
              <a:rPr b="0" lang="ru-RU" sz="3200" spc="-1" strike="noStrike">
                <a:latin typeface="Arial"/>
              </a:rPr>
              <a:t> или </a:t>
            </a:r>
            <a:r>
              <a:rPr b="0" lang="ru-RU" sz="3200" spc="-1" strike="noStrike">
                <a:highlight>
                  <a:srgbClr val="ffff00"/>
                </a:highlight>
                <a:latin typeface="Arial"/>
              </a:rPr>
              <a:t>оружие массового уничтожения</a:t>
            </a:r>
            <a:r>
              <a:rPr b="0" lang="ru-RU" sz="3200" spc="-1" strike="noStrike">
                <a:latin typeface="Arial"/>
              </a:rPr>
              <a:t> — термин, объединяющий те разновидности оружия, которые даже при ограниченном применении способны причинить масштабные разрушения и вызвать массовые потери вплоть до нанесения необратимого урона окружающей среде и государствам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57" name="" descr=""/>
          <p:cNvPicPr/>
          <p:nvPr/>
        </p:nvPicPr>
        <p:blipFill>
          <a:blip r:embed="rId1"/>
          <a:stretch/>
        </p:blipFill>
        <p:spPr>
          <a:xfrm>
            <a:off x="4140000" y="4183560"/>
            <a:ext cx="2339640" cy="1756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4" dur="indefinite" restart="never" nodeType="tmRoot">
          <p:childTnLst>
            <p:seq>
              <p:cTn id="45" dur="indefinite" nodeType="mainSeq"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"/>
          <p:cNvSpPr/>
          <p:nvPr/>
        </p:nvSpPr>
        <p:spPr>
          <a:xfrm>
            <a:off x="504000" y="1008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Выделяют 3 типа: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59" name=""/>
          <p:cNvSpPr/>
          <p:nvPr/>
        </p:nvSpPr>
        <p:spPr>
          <a:xfrm>
            <a:off x="504000" y="1326600"/>
            <a:ext cx="345564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88000"/>
          </a:bodyPr>
          <a:p>
            <a:pPr marL="432000" indent="-323640">
              <a:lnSpc>
                <a:spcPct val="100000"/>
              </a:lnSpc>
              <a:spcBef>
                <a:spcPts val="85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Ядерное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85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2"/>
              </a:rPr>
              <a:t>Биологическое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8504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3"/>
              </a:rPr>
              <a:t>Химическое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60" name="" descr=""/>
          <p:cNvPicPr/>
          <p:nvPr/>
        </p:nvPicPr>
        <p:blipFill>
          <a:blip r:embed="rId4"/>
          <a:stretch/>
        </p:blipFill>
        <p:spPr>
          <a:xfrm>
            <a:off x="3960000" y="972000"/>
            <a:ext cx="2913840" cy="1619640"/>
          </a:xfrm>
          <a:prstGeom prst="rect">
            <a:avLst/>
          </a:prstGeom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5"/>
          <a:stretch/>
        </p:blipFill>
        <p:spPr>
          <a:xfrm>
            <a:off x="6874200" y="1917720"/>
            <a:ext cx="2885040" cy="1904400"/>
          </a:xfrm>
          <a:prstGeom prst="rect">
            <a:avLst/>
          </a:prstGeom>
          <a:ln w="0">
            <a:noFill/>
          </a:ln>
        </p:spPr>
      </p:pic>
      <p:pic>
        <p:nvPicPr>
          <p:cNvPr id="62" name="" descr=""/>
          <p:cNvPicPr/>
          <p:nvPr/>
        </p:nvPicPr>
        <p:blipFill>
          <a:blip r:embed="rId6"/>
          <a:stretch/>
        </p:blipFill>
        <p:spPr>
          <a:xfrm>
            <a:off x="4012560" y="3240000"/>
            <a:ext cx="2863080" cy="2290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0" dur="indefinite" restart="never" nodeType="tmRoot">
          <p:childTnLst>
            <p:seq>
              <p:cTn id="61" dur="indefinite" nodeType="mainSeq"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6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1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6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7" dur="500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nodeType="afterEffect" fill="hold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1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2" dur="500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nodeType="after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501"/>
                            </p:stCondLst>
                            <p:childTnLst>
                              <p:par>
                                <p:cTn id="92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001"/>
                            </p:stCondLst>
                            <p:childTnLst>
                              <p:par>
                                <p:cTn id="97" nodeType="afterEffect" fill="hold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9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"/>
          <p:cNvSpPr/>
          <p:nvPr/>
        </p:nvSpPr>
        <p:spPr>
          <a:xfrm>
            <a:off x="504000" y="-6192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Ядерное оружие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4" name=""/>
          <p:cNvSpPr/>
          <p:nvPr/>
        </p:nvSpPr>
        <p:spPr>
          <a:xfrm>
            <a:off x="504000" y="1038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0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— </a:t>
            </a:r>
            <a:r>
              <a:rPr b="0" lang="ru-RU" sz="3200" spc="-1" strike="noStrike">
                <a:latin typeface="Arial"/>
              </a:rPr>
              <a:t>оружие, поражающие действие которого основано на поражающих факторах ядерного или термоядерного взрыва. Ядерное оружие считается одним из видов оружию массового поражения. Состоит из ядерный боеприпа́са — боевого ядерного взрывного устройства, использующего энергию лавинообразно протекающей ядерной и/или термоядерной реакции, — и средств доставки.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4084920" y="3960000"/>
            <a:ext cx="1909800" cy="2170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1" dur="indefinite" restart="never" nodeType="tmRoot">
          <p:childTnLst>
            <p:seq>
              <p:cTn id="102" dur="indefinite" nodeType="mainSeq"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0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2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500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"/>
          <p:cNvSpPr/>
          <p:nvPr/>
        </p:nvSpPr>
        <p:spPr>
          <a:xfrm>
            <a:off x="504000" y="-9792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Биологическое оружие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67" name=""/>
          <p:cNvSpPr/>
          <p:nvPr/>
        </p:nvSpPr>
        <p:spPr>
          <a:xfrm>
            <a:off x="504000" y="822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32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— </a:t>
            </a:r>
            <a:r>
              <a:rPr b="0" lang="ru-RU" sz="3200" spc="-1" strike="noStrike">
                <a:latin typeface="Arial"/>
              </a:rPr>
              <a:t>это патогенные микроорганизмы или их споры, вирусы, бактериальные токсины, заражающие людей и животных, предназначенные для массового поражения живой силы и населения противника, сельскохозяйственных животных, посевов сельскохозяйственных культур, заражения продовольствия и источников воды, а также порчи некоторых видов военного снаряжения и военных материалов. Биологическое оружие включает также средства доставки патогенных микроорганизмов и животных-переносчиков. Является оружием массового поражения и запрещено согласно </a:t>
            </a:r>
            <a:r>
              <a:rPr b="0" lang="ru-RU" sz="3200" spc="-1" strike="noStrike" u="sng">
                <a:solidFill>
                  <a:srgbClr val="0000ff"/>
                </a:solidFill>
                <a:uFillTx/>
                <a:latin typeface="Arial"/>
                <a:hlinkClick r:id="rId1"/>
              </a:rPr>
              <a:t>Женевскому протоколу</a:t>
            </a:r>
            <a:r>
              <a:rPr b="0" lang="ru-RU" sz="3200" spc="-1" strike="noStrike">
                <a:solidFill>
                  <a:srgbClr val="0000ff"/>
                </a:solidFill>
                <a:latin typeface="Arial"/>
              </a:rPr>
              <a:t> 1925 года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68" name="" descr=""/>
          <p:cNvPicPr/>
          <p:nvPr/>
        </p:nvPicPr>
        <p:blipFill>
          <a:blip r:embed="rId2"/>
          <a:stretch/>
        </p:blipFill>
        <p:spPr>
          <a:xfrm>
            <a:off x="4135320" y="3863160"/>
            <a:ext cx="1809000" cy="1809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9" dur="indefinite" restart="never" nodeType="tmRoot">
          <p:childTnLst>
            <p:seq>
              <p:cTn id="120" dur="indefinite" nodeType="mainSeq"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5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6" dur="5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0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1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3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"/>
          <p:cNvSpPr/>
          <p:nvPr/>
        </p:nvSpPr>
        <p:spPr>
          <a:xfrm>
            <a:off x="504000" y="-13392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Химическое оружие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0" name=""/>
          <p:cNvSpPr/>
          <p:nvPr/>
        </p:nvSpPr>
        <p:spPr>
          <a:xfrm>
            <a:off x="504000" y="642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1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— </a:t>
            </a:r>
            <a:r>
              <a:rPr b="0" lang="ru-RU" sz="3200" spc="-1" strike="noStrike">
                <a:latin typeface="Arial"/>
              </a:rPr>
              <a:t>оружие массового поражения, действие которого основано на токсических свойствах отравляющих веществ (ОВ), и средства их применения: артиллерийские снаряды, ракеты, мины, авиационные бомбы, газомёты, системы баллонного газопуска, ВАПы (выливные авиационные приборы), гранаты, шашки. Наряду с ядерным и биологическим (бактериологическим) оружием, относится к оружию массового поражения (ОМП).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71" name="" descr=""/>
          <p:cNvPicPr/>
          <p:nvPr/>
        </p:nvPicPr>
        <p:blipFill>
          <a:blip r:embed="rId1"/>
          <a:stretch/>
        </p:blipFill>
        <p:spPr>
          <a:xfrm>
            <a:off x="4160880" y="3911400"/>
            <a:ext cx="1758240" cy="1758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37" dur="indefinite" restart="never" nodeType="tmRoot">
          <p:childTnLst>
            <p:seq>
              <p:cTn id="138" dur="indefinite" nodeType="mainSeq"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3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4" dur="5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48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9" dur="500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000"/>
                            </p:stCondLst>
                            <p:childTnLst>
                              <p:par>
                                <p:cTn id="151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"/>
          <p:cNvSpPr/>
          <p:nvPr/>
        </p:nvSpPr>
        <p:spPr>
          <a:xfrm>
            <a:off x="504000" y="-169920"/>
            <a:ext cx="9071280" cy="94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0" lang="ru-RU" sz="4400" spc="-1" strike="noStrike">
                <a:latin typeface="Arial"/>
              </a:rPr>
              <a:t>Женевский протокол</a:t>
            </a:r>
            <a:endParaRPr b="0" lang="ru-RU" sz="4400" spc="-1" strike="noStrike">
              <a:latin typeface="Arial"/>
            </a:endParaRPr>
          </a:p>
        </p:txBody>
      </p:sp>
      <p:sp>
        <p:nvSpPr>
          <p:cNvPr id="73" name=""/>
          <p:cNvSpPr/>
          <p:nvPr/>
        </p:nvSpPr>
        <p:spPr>
          <a:xfrm>
            <a:off x="504000" y="570600"/>
            <a:ext cx="9071280" cy="328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56000"/>
          </a:bodyPr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Протокол о запрещении применения на войне удушающих, ядовитых или других подобных газов и бактериологических средств (обычно называемый Женевским протоколом) — международное соглашение о запрещении использования химического или биологического оружия во время войны. </a:t>
            </a:r>
            <a:endParaRPr b="0" lang="ru-RU" sz="3200" spc="-1" strike="noStrike">
              <a:latin typeface="Arial"/>
            </a:endParaRPr>
          </a:p>
          <a:p>
            <a:pPr marL="432000" indent="-32364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latin typeface="Arial"/>
              </a:rPr>
              <a:t>Конвенция была подписана 17 июня 1925 года в швейцарском городе Женеве и вступила в силу 8 февраля 1928 года. </a:t>
            </a:r>
            <a:endParaRPr b="0" lang="ru-RU" sz="3200" spc="-1" strike="noStrike">
              <a:latin typeface="Arial"/>
            </a:endParaRPr>
          </a:p>
        </p:txBody>
      </p:sp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3600000" y="3235320"/>
            <a:ext cx="2879640" cy="24343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55" dur="indefinite" restart="never" nodeType="tmRoot">
          <p:childTnLst>
            <p:seq>
              <p:cTn id="156" dur="indefinite" nodeType="mainSeq"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1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500" fill="hold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66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7" dur="500" fill="hold"/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000"/>
                            </p:stCondLst>
                            <p:childTnLst>
                              <p:par>
                                <p:cTn id="169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1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2" dur="500" fill="hold"/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"/>
          <p:cNvSpPr/>
          <p:nvPr/>
        </p:nvSpPr>
        <p:spPr>
          <a:xfrm>
            <a:off x="180000" y="180000"/>
            <a:ext cx="9719640" cy="2304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0" lang="ru-RU" sz="2600" spc="-1" strike="noStrike">
                <a:latin typeface="Arial"/>
              </a:rPr>
              <a:t>По имеющимся официальным данным, ядерным оружием в настоящее время обладают следующие страны (по году первого ядерного испытания): США (c 1945), Россия (изначально Советский Союз, 1949), Великобритания (1952), Франция (1960), Китай (1964), Индия (1974), Пакистан (1998) и КНДР (2006).</a:t>
            </a:r>
            <a:endParaRPr b="0" lang="ru-RU" sz="2600" spc="-1" strike="noStrike">
              <a:latin typeface="Arial"/>
            </a:endParaRPr>
          </a:p>
        </p:txBody>
      </p:sp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1528200" y="2396520"/>
            <a:ext cx="7023240" cy="335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78" dur="indefinite" restart="never" nodeType="tmRoot">
          <p:childTnLst>
            <p:seq>
              <p:cTn id="179" dur="indefinite" nodeType="mainSeq"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nodeType="afterEffect" fill="hold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4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5" dur="5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nodeType="afterEffect" fill="hold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Application>LibreOffice/7.1.6.2$Linux_X86_64 LibreOffice_project/10$Build-2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2021-09-19T14:09:44Z</dcterms:created>
  <dc:creator/>
  <dc:description/>
  <dc:language>ru-RU</dc:language>
  <cp:lastModifiedBy/>
  <dcterms:modified xsi:type="dcterms:W3CDTF">2021-11-06T12:04:09Z</dcterms:modified>
  <cp:revision>3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